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0688638" cy="15124113"/>
  <p:notesSz cx="6858000" cy="9144000"/>
  <p:defaultTextStyle>
    <a:defPPr>
      <a:defRPr lang="it-IT"/>
    </a:defPPr>
    <a:lvl1pPr marL="0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7464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74927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212391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49854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87318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424782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62245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99709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4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81"/>
    <p:restoredTop sz="94444" autoAdjust="0"/>
  </p:normalViewPr>
  <p:slideViewPr>
    <p:cSldViewPr snapToGrid="0" snapToObjects="1" showGuides="1">
      <p:cViewPr>
        <p:scale>
          <a:sx n="80" d="100"/>
          <a:sy n="80" d="100"/>
        </p:scale>
        <p:origin x="696" y="330"/>
      </p:cViewPr>
      <p:guideLst>
        <p:guide orient="horz" pos="4764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4866E-CEAA-804A-BEEA-C3BD17AB1342}" type="datetimeFigureOut">
              <a:rPr lang="it-IT" smtClean="0"/>
              <a:t>12/02/2018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9DB03-FB4F-3548-AED6-F498B15C53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5788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9DB03-FB4F-3548-AED6-F498B15C536E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666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01648" y="4698279"/>
            <a:ext cx="9085342" cy="3241882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03296" y="8570331"/>
            <a:ext cx="7482047" cy="386505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7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74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12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49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8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424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62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99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6CA87-AA77-D245-8834-36F43AF4106A}" type="datetimeFigureOut">
              <a:rPr lang="it-IT" smtClean="0"/>
              <a:pPr/>
              <a:t>12/02/2018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D249-77AB-EE48-95FA-659343F4DA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923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6CA87-AA77-D245-8834-36F43AF4106A}" type="datetimeFigureOut">
              <a:rPr lang="it-IT" smtClean="0"/>
              <a:pPr/>
              <a:t>12/02/2018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D249-77AB-EE48-95FA-659343F4DA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6754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059363" y="1337363"/>
            <a:ext cx="2809479" cy="28455739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5361" y="1337363"/>
            <a:ext cx="8255859" cy="28455739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6CA87-AA77-D245-8834-36F43AF4106A}" type="datetimeFigureOut">
              <a:rPr lang="it-IT" smtClean="0"/>
              <a:pPr/>
              <a:t>12/02/2018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D249-77AB-EE48-95FA-659343F4DA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5501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6CA87-AA77-D245-8834-36F43AF4106A}" type="datetimeFigureOut">
              <a:rPr lang="it-IT" smtClean="0"/>
              <a:pPr/>
              <a:t>12/02/2018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D249-77AB-EE48-95FA-659343F4DA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5715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4329" y="9718644"/>
            <a:ext cx="9085342" cy="3003817"/>
          </a:xfrm>
        </p:spPr>
        <p:txBody>
          <a:bodyPr anchor="t"/>
          <a:lstStyle>
            <a:lvl1pPr algn="l">
              <a:defRPr sz="65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44329" y="6410245"/>
            <a:ext cx="9085342" cy="330839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746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7492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21239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94985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68731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42478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16224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89970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6CA87-AA77-D245-8834-36F43AF4106A}" type="datetimeFigureOut">
              <a:rPr lang="it-IT" smtClean="0"/>
              <a:pPr/>
              <a:t>12/02/2018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D249-77AB-EE48-95FA-659343F4DA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2033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5361" y="7782617"/>
            <a:ext cx="5531741" cy="22010485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35245" y="7782617"/>
            <a:ext cx="5533597" cy="22010485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6CA87-AA77-D245-8834-36F43AF4106A}" type="datetimeFigureOut">
              <a:rPr lang="it-IT" smtClean="0"/>
              <a:pPr/>
              <a:t>12/02/2018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D249-77AB-EE48-95FA-659343F4DA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724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4432" y="605666"/>
            <a:ext cx="9619774" cy="2520686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4432" y="3385422"/>
            <a:ext cx="4722671" cy="1410883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464" indent="0">
              <a:buNone/>
              <a:defRPr sz="3200" b="1"/>
            </a:lvl2pPr>
            <a:lvl3pPr marL="1474927" indent="0">
              <a:buNone/>
              <a:defRPr sz="2900" b="1"/>
            </a:lvl3pPr>
            <a:lvl4pPr marL="2212391" indent="0">
              <a:buNone/>
              <a:defRPr sz="2600" b="1"/>
            </a:lvl4pPr>
            <a:lvl5pPr marL="2949854" indent="0">
              <a:buNone/>
              <a:defRPr sz="2600" b="1"/>
            </a:lvl5pPr>
            <a:lvl6pPr marL="3687318" indent="0">
              <a:buNone/>
              <a:defRPr sz="2600" b="1"/>
            </a:lvl6pPr>
            <a:lvl7pPr marL="4424782" indent="0">
              <a:buNone/>
              <a:defRPr sz="2600" b="1"/>
            </a:lvl7pPr>
            <a:lvl8pPr marL="5162245" indent="0">
              <a:buNone/>
              <a:defRPr sz="2600" b="1"/>
            </a:lvl8pPr>
            <a:lvl9pPr marL="5899709" indent="0">
              <a:buNone/>
              <a:defRPr sz="2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34432" y="4796304"/>
            <a:ext cx="4722671" cy="8713871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429680" y="3385422"/>
            <a:ext cx="4724526" cy="1410883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464" indent="0">
              <a:buNone/>
              <a:defRPr sz="3200" b="1"/>
            </a:lvl2pPr>
            <a:lvl3pPr marL="1474927" indent="0">
              <a:buNone/>
              <a:defRPr sz="2900" b="1"/>
            </a:lvl3pPr>
            <a:lvl4pPr marL="2212391" indent="0">
              <a:buNone/>
              <a:defRPr sz="2600" b="1"/>
            </a:lvl4pPr>
            <a:lvl5pPr marL="2949854" indent="0">
              <a:buNone/>
              <a:defRPr sz="2600" b="1"/>
            </a:lvl5pPr>
            <a:lvl6pPr marL="3687318" indent="0">
              <a:buNone/>
              <a:defRPr sz="2600" b="1"/>
            </a:lvl6pPr>
            <a:lvl7pPr marL="4424782" indent="0">
              <a:buNone/>
              <a:defRPr sz="2600" b="1"/>
            </a:lvl7pPr>
            <a:lvl8pPr marL="5162245" indent="0">
              <a:buNone/>
              <a:defRPr sz="2600" b="1"/>
            </a:lvl8pPr>
            <a:lvl9pPr marL="5899709" indent="0">
              <a:buNone/>
              <a:defRPr sz="2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429680" y="4796304"/>
            <a:ext cx="4724526" cy="8713871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6CA87-AA77-D245-8834-36F43AF4106A}" type="datetimeFigureOut">
              <a:rPr lang="it-IT" smtClean="0"/>
              <a:pPr/>
              <a:t>12/02/2018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D249-77AB-EE48-95FA-659343F4DA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4888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6CA87-AA77-D245-8834-36F43AF4106A}" type="datetimeFigureOut">
              <a:rPr lang="it-IT" smtClean="0"/>
              <a:pPr/>
              <a:t>12/02/2018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D249-77AB-EE48-95FA-659343F4DA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787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6CA87-AA77-D245-8834-36F43AF4106A}" type="datetimeFigureOut">
              <a:rPr lang="it-IT" smtClean="0"/>
              <a:pPr/>
              <a:t>12/02/2018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D249-77AB-EE48-95FA-659343F4DA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1826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4433" y="602164"/>
            <a:ext cx="3516488" cy="2562697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78960" y="602165"/>
            <a:ext cx="5975246" cy="12908011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9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34433" y="3164862"/>
            <a:ext cx="3516488" cy="10345315"/>
          </a:xfrm>
        </p:spPr>
        <p:txBody>
          <a:bodyPr/>
          <a:lstStyle>
            <a:lvl1pPr marL="0" indent="0">
              <a:buNone/>
              <a:defRPr sz="2300"/>
            </a:lvl1pPr>
            <a:lvl2pPr marL="737464" indent="0">
              <a:buNone/>
              <a:defRPr sz="1900"/>
            </a:lvl2pPr>
            <a:lvl3pPr marL="1474927" indent="0">
              <a:buNone/>
              <a:defRPr sz="1600"/>
            </a:lvl3pPr>
            <a:lvl4pPr marL="2212391" indent="0">
              <a:buNone/>
              <a:defRPr sz="1500"/>
            </a:lvl4pPr>
            <a:lvl5pPr marL="2949854" indent="0">
              <a:buNone/>
              <a:defRPr sz="1500"/>
            </a:lvl5pPr>
            <a:lvl6pPr marL="3687318" indent="0">
              <a:buNone/>
              <a:defRPr sz="1500"/>
            </a:lvl6pPr>
            <a:lvl7pPr marL="4424782" indent="0">
              <a:buNone/>
              <a:defRPr sz="1500"/>
            </a:lvl7pPr>
            <a:lvl8pPr marL="5162245" indent="0">
              <a:buNone/>
              <a:defRPr sz="1500"/>
            </a:lvl8pPr>
            <a:lvl9pPr marL="5899709" indent="0">
              <a:buNone/>
              <a:defRPr sz="15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6CA87-AA77-D245-8834-36F43AF4106A}" type="datetimeFigureOut">
              <a:rPr lang="it-IT" smtClean="0"/>
              <a:pPr/>
              <a:t>12/02/2018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D249-77AB-EE48-95FA-659343F4DA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2507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95048" y="10586879"/>
            <a:ext cx="6413183" cy="124984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095048" y="1351367"/>
            <a:ext cx="6413183" cy="9074468"/>
          </a:xfrm>
        </p:spPr>
        <p:txBody>
          <a:bodyPr/>
          <a:lstStyle>
            <a:lvl1pPr marL="0" indent="0">
              <a:buNone/>
              <a:defRPr sz="5200"/>
            </a:lvl1pPr>
            <a:lvl2pPr marL="737464" indent="0">
              <a:buNone/>
              <a:defRPr sz="4500"/>
            </a:lvl2pPr>
            <a:lvl3pPr marL="1474927" indent="0">
              <a:buNone/>
              <a:defRPr sz="3900"/>
            </a:lvl3pPr>
            <a:lvl4pPr marL="2212391" indent="0">
              <a:buNone/>
              <a:defRPr sz="3200"/>
            </a:lvl4pPr>
            <a:lvl5pPr marL="2949854" indent="0">
              <a:buNone/>
              <a:defRPr sz="3200"/>
            </a:lvl5pPr>
            <a:lvl6pPr marL="3687318" indent="0">
              <a:buNone/>
              <a:defRPr sz="3200"/>
            </a:lvl6pPr>
            <a:lvl7pPr marL="4424782" indent="0">
              <a:buNone/>
              <a:defRPr sz="3200"/>
            </a:lvl7pPr>
            <a:lvl8pPr marL="5162245" indent="0">
              <a:buNone/>
              <a:defRPr sz="3200"/>
            </a:lvl8pPr>
            <a:lvl9pPr marL="5899709" indent="0">
              <a:buNone/>
              <a:defRPr sz="32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095048" y="11836720"/>
            <a:ext cx="6413183" cy="1774982"/>
          </a:xfrm>
        </p:spPr>
        <p:txBody>
          <a:bodyPr/>
          <a:lstStyle>
            <a:lvl1pPr marL="0" indent="0">
              <a:buNone/>
              <a:defRPr sz="2300"/>
            </a:lvl1pPr>
            <a:lvl2pPr marL="737464" indent="0">
              <a:buNone/>
              <a:defRPr sz="1900"/>
            </a:lvl2pPr>
            <a:lvl3pPr marL="1474927" indent="0">
              <a:buNone/>
              <a:defRPr sz="1600"/>
            </a:lvl3pPr>
            <a:lvl4pPr marL="2212391" indent="0">
              <a:buNone/>
              <a:defRPr sz="1500"/>
            </a:lvl4pPr>
            <a:lvl5pPr marL="2949854" indent="0">
              <a:buNone/>
              <a:defRPr sz="1500"/>
            </a:lvl5pPr>
            <a:lvl6pPr marL="3687318" indent="0">
              <a:buNone/>
              <a:defRPr sz="1500"/>
            </a:lvl6pPr>
            <a:lvl7pPr marL="4424782" indent="0">
              <a:buNone/>
              <a:defRPr sz="1500"/>
            </a:lvl7pPr>
            <a:lvl8pPr marL="5162245" indent="0">
              <a:buNone/>
              <a:defRPr sz="1500"/>
            </a:lvl8pPr>
            <a:lvl9pPr marL="5899709" indent="0">
              <a:buNone/>
              <a:defRPr sz="15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6CA87-AA77-D245-8834-36F43AF4106A}" type="datetimeFigureOut">
              <a:rPr lang="it-IT" smtClean="0"/>
              <a:pPr/>
              <a:t>12/02/2018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D249-77AB-EE48-95FA-659343F4DA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223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534432" y="605666"/>
            <a:ext cx="9619774" cy="2520686"/>
          </a:xfrm>
          <a:prstGeom prst="rect">
            <a:avLst/>
          </a:prstGeom>
        </p:spPr>
        <p:txBody>
          <a:bodyPr vert="horz" lIns="147493" tIns="73746" rIns="147493" bIns="73746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4432" y="3528961"/>
            <a:ext cx="9619774" cy="9981215"/>
          </a:xfrm>
          <a:prstGeom prst="rect">
            <a:avLst/>
          </a:prstGeom>
        </p:spPr>
        <p:txBody>
          <a:bodyPr vert="horz" lIns="147493" tIns="73746" rIns="147493" bIns="73746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534432" y="14017813"/>
            <a:ext cx="2494016" cy="805219"/>
          </a:xfrm>
          <a:prstGeom prst="rect">
            <a:avLst/>
          </a:prstGeom>
        </p:spPr>
        <p:txBody>
          <a:bodyPr vert="horz" lIns="147493" tIns="73746" rIns="147493" bIns="7374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6CA87-AA77-D245-8834-36F43AF4106A}" type="datetimeFigureOut">
              <a:rPr lang="it-IT" smtClean="0"/>
              <a:pPr/>
              <a:t>12/02/2018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651952" y="14017813"/>
            <a:ext cx="3384735" cy="805219"/>
          </a:xfrm>
          <a:prstGeom prst="rect">
            <a:avLst/>
          </a:prstGeom>
        </p:spPr>
        <p:txBody>
          <a:bodyPr vert="horz" lIns="147493" tIns="73746" rIns="147493" bIns="7374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660190" y="14017813"/>
            <a:ext cx="2494016" cy="805219"/>
          </a:xfrm>
          <a:prstGeom prst="rect">
            <a:avLst/>
          </a:prstGeom>
        </p:spPr>
        <p:txBody>
          <a:bodyPr vert="horz" lIns="147493" tIns="73746" rIns="147493" bIns="7374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3D249-77AB-EE48-95FA-659343F4DA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6002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37464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3098" indent="-553098" algn="l" defTabSz="737464" rtl="0" eaLnBrk="1" latinLnBrk="0" hangingPunct="1">
        <a:spcBef>
          <a:spcPct val="20000"/>
        </a:spcBef>
        <a:buFont typeface="Arial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198378" indent="-460915" algn="l" defTabSz="737464" rtl="0" eaLnBrk="1" latinLnBrk="0" hangingPunct="1">
        <a:spcBef>
          <a:spcPct val="20000"/>
        </a:spcBef>
        <a:buFont typeface="Arial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43659" indent="-368732" algn="l" defTabSz="737464" rtl="0" eaLnBrk="1" latinLnBrk="0" hangingPunct="1">
        <a:spcBef>
          <a:spcPct val="20000"/>
        </a:spcBef>
        <a:buFont typeface="Arial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581123" indent="-368732" algn="l" defTabSz="737464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318586" indent="-368732" algn="l" defTabSz="737464" rtl="0" eaLnBrk="1" latinLnBrk="0" hangingPunct="1">
        <a:spcBef>
          <a:spcPct val="20000"/>
        </a:spcBef>
        <a:buFont typeface="Arial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56050" indent="-368732" algn="l" defTabSz="73746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93513" indent="-368732" algn="l" defTabSz="73746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530977" indent="-368732" algn="l" defTabSz="73746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68441" indent="-368732" algn="l" defTabSz="73746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7464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74927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12391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49854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87318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24782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62245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99709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1511896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738166" y="3615108"/>
            <a:ext cx="4402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smtClean="0"/>
              <a:t>22%</a:t>
            </a:r>
            <a:endParaRPr lang="it-IT" sz="9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9170439" y="3621639"/>
            <a:ext cx="4402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smtClean="0"/>
              <a:t>23%</a:t>
            </a:r>
            <a:endParaRPr lang="it-IT" sz="9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325303" y="3615108"/>
            <a:ext cx="4402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smtClean="0"/>
              <a:t>17%</a:t>
            </a:r>
            <a:endParaRPr lang="it-IT" sz="9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693655" y="5845634"/>
            <a:ext cx="4402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smtClean="0"/>
              <a:t>19%</a:t>
            </a:r>
            <a:endParaRPr lang="it-IT" sz="9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2377551" y="5852165"/>
            <a:ext cx="4402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smtClean="0"/>
              <a:t>19%</a:t>
            </a:r>
            <a:endParaRPr lang="it-IT" sz="9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5745903" y="8078821"/>
            <a:ext cx="4402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smtClean="0"/>
              <a:t>27%</a:t>
            </a:r>
            <a:endParaRPr lang="it-IT" sz="9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9668774" y="8078821"/>
            <a:ext cx="4402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smtClean="0"/>
              <a:t>25%</a:t>
            </a:r>
            <a:endParaRPr lang="it-IT" sz="9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2686197" y="8078821"/>
            <a:ext cx="4402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smtClean="0"/>
              <a:t>27%</a:t>
            </a:r>
            <a:endParaRPr lang="it-IT" sz="9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5760900" y="10321684"/>
            <a:ext cx="4402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smtClean="0"/>
              <a:t>31%</a:t>
            </a:r>
            <a:endParaRPr lang="it-IT" sz="9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9067167" y="10321684"/>
            <a:ext cx="4402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smtClean="0"/>
              <a:t>11%</a:t>
            </a:r>
            <a:endParaRPr lang="it-IT" sz="900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2837376" y="10328215"/>
            <a:ext cx="4402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smtClean="0"/>
              <a:t>27%</a:t>
            </a:r>
            <a:endParaRPr lang="it-IT" sz="9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6346263" y="12576399"/>
            <a:ext cx="4402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smtClean="0"/>
              <a:t>29%</a:t>
            </a:r>
            <a:endParaRPr lang="it-IT" sz="900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9507411" y="12582930"/>
            <a:ext cx="4402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smtClean="0"/>
              <a:t>32%</a:t>
            </a:r>
            <a:endParaRPr lang="it-IT" sz="9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506911" y="10919211"/>
            <a:ext cx="329356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000" dirty="0"/>
              <a:t>Lo sconto indicato nella tabella per ogni modello, </a:t>
            </a:r>
            <a:r>
              <a:rPr lang="it-IT" sz="1000" dirty="0" smtClean="0"/>
              <a:t>sarà </a:t>
            </a:r>
            <a:r>
              <a:rPr lang="it-IT" sz="1000" dirty="0"/>
              <a:t>calcolato sul prezzo di listino al pubblico del veicolo </a:t>
            </a:r>
            <a:r>
              <a:rPr lang="it-IT" sz="1000" dirty="0" smtClean="0"/>
              <a:t>e </a:t>
            </a:r>
            <a:r>
              <a:rPr lang="it-IT" sz="1000" dirty="0"/>
              <a:t>dei suoi eventuali optional. Sono escluse dallo </a:t>
            </a:r>
            <a:r>
              <a:rPr lang="it-IT" sz="1000" dirty="0" smtClean="0"/>
              <a:t>sconto la </a:t>
            </a:r>
            <a:r>
              <a:rPr lang="it-IT" sz="1000" dirty="0"/>
              <a:t>messa su strada e l’IPT.</a:t>
            </a:r>
          </a:p>
          <a:p>
            <a:pPr algn="just"/>
            <a:endParaRPr lang="it-IT" sz="1000" dirty="0"/>
          </a:p>
          <a:p>
            <a:pPr algn="just"/>
            <a:r>
              <a:rPr lang="it-IT" sz="1000" b="1" dirty="0"/>
              <a:t>CONDIZIONI DI APPLICABILITÁ </a:t>
            </a:r>
          </a:p>
          <a:p>
            <a:pPr algn="just"/>
            <a:r>
              <a:rPr lang="it-IT" sz="1000" dirty="0"/>
              <a:t>Le Concessionarie Peugeot riconosceranno come Vostri </a:t>
            </a:r>
            <a:r>
              <a:rPr lang="it-IT" sz="1000" dirty="0" smtClean="0"/>
              <a:t>ASSOCIATI  </a:t>
            </a:r>
            <a:r>
              <a:rPr lang="it-IT" sz="1000" dirty="0"/>
              <a:t>coloro i quali potranno esibire documentazione comprovante l’appartenenza a </a:t>
            </a:r>
            <a:r>
              <a:rPr lang="it-IT" sz="1000" dirty="0" smtClean="0"/>
              <a:t>CONFINDUSTRIA</a:t>
            </a:r>
            <a:endParaRPr lang="it-IT" sz="1000" dirty="0"/>
          </a:p>
          <a:p>
            <a:pPr algn="just"/>
            <a:endParaRPr lang="it-IT" sz="1000" dirty="0"/>
          </a:p>
          <a:p>
            <a:pPr algn="just"/>
            <a:r>
              <a:rPr lang="it-IT" sz="1000" b="1" dirty="0"/>
              <a:t>MODALITÁ DI PAGAMENTO </a:t>
            </a:r>
          </a:p>
          <a:p>
            <a:pPr algn="just"/>
            <a:r>
              <a:rPr lang="it-IT" sz="1000" dirty="0"/>
              <a:t>I veicoli potranno essere acquistati presso le Concessionarie Peugeot che effettueranno la fornitura, sia in </a:t>
            </a:r>
            <a:r>
              <a:rPr lang="it-IT" sz="1000" dirty="0" smtClean="0"/>
              <a:t>contanti che </a:t>
            </a:r>
            <a:r>
              <a:rPr lang="it-IT" sz="1000" dirty="0"/>
              <a:t>con formule finanziarie create ad hoc, con l’opportunità </a:t>
            </a:r>
            <a:r>
              <a:rPr lang="it-IT" sz="1000" dirty="0" smtClean="0"/>
              <a:t>di </a:t>
            </a:r>
            <a:r>
              <a:rPr lang="it-IT" sz="1000" dirty="0"/>
              <a:t>integrare alla rata i servizi marca (</a:t>
            </a:r>
            <a:r>
              <a:rPr lang="it-IT" sz="1000" dirty="0" err="1"/>
              <a:t>Ecoservices</a:t>
            </a:r>
            <a:r>
              <a:rPr lang="it-IT" sz="1000" dirty="0"/>
              <a:t>: estensione </a:t>
            </a:r>
            <a:br>
              <a:rPr lang="it-IT" sz="1000" dirty="0"/>
            </a:br>
            <a:r>
              <a:rPr lang="it-IT" sz="1000" dirty="0"/>
              <a:t>di garanzia o programmi di manutenzione Peugeot).</a:t>
            </a:r>
          </a:p>
          <a:p>
            <a:pPr algn="just"/>
            <a:endParaRPr lang="it-IT" sz="1000" dirty="0"/>
          </a:p>
          <a:p>
            <a:pPr algn="just"/>
            <a:r>
              <a:rPr lang="it-IT" sz="1000" b="1" dirty="0"/>
              <a:t>CONSEGNA DEI VEICOLI </a:t>
            </a:r>
          </a:p>
          <a:p>
            <a:pPr algn="just"/>
            <a:r>
              <a:rPr lang="it-IT" sz="1000" dirty="0"/>
              <a:t>La consegna dei veicoli è prevista, salvo diversi accordi, </a:t>
            </a:r>
            <a:r>
              <a:rPr lang="it-IT" sz="1000" dirty="0" smtClean="0"/>
              <a:t>presso </a:t>
            </a:r>
            <a:r>
              <a:rPr lang="it-IT" sz="1000" dirty="0"/>
              <a:t>la sede ove verrà stipulato il contratto </a:t>
            </a:r>
            <a:r>
              <a:rPr lang="it-IT" sz="1000" dirty="0" smtClean="0"/>
              <a:t>di </a:t>
            </a:r>
            <a:r>
              <a:rPr lang="it-IT" sz="1000" dirty="0"/>
              <a:t>compravendita, entro i termini che verranno concordati.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9161283" y="5841039"/>
            <a:ext cx="4402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smtClean="0"/>
              <a:t>27</a:t>
            </a:r>
            <a:r>
              <a:rPr lang="it-IT" sz="900" dirty="0" smtClean="0"/>
              <a:t>%</a:t>
            </a:r>
            <a:endParaRPr lang="it-IT" sz="900" dirty="0"/>
          </a:p>
        </p:txBody>
      </p:sp>
      <p:pic>
        <p:nvPicPr>
          <p:cNvPr id="26" name="Picture 2" descr="confindustr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780" y="907865"/>
            <a:ext cx="2745078" cy="68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10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126</Words>
  <Application>Microsoft Office PowerPoint</Application>
  <PresentationFormat>Personalizzato</PresentationFormat>
  <Paragraphs>25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Gaff</dc:creator>
  <cp:lastModifiedBy>MAURO BENZI - U310382</cp:lastModifiedBy>
  <cp:revision>23</cp:revision>
  <dcterms:created xsi:type="dcterms:W3CDTF">2016-10-11T07:29:59Z</dcterms:created>
  <dcterms:modified xsi:type="dcterms:W3CDTF">2018-02-12T15:02:11Z</dcterms:modified>
</cp:coreProperties>
</file>